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2" r:id="rId4"/>
    <p:sldId id="257" r:id="rId5"/>
    <p:sldId id="258" r:id="rId6"/>
    <p:sldId id="259" r:id="rId7"/>
    <p:sldId id="270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4660"/>
  </p:normalViewPr>
  <p:slideViewPr>
    <p:cSldViewPr>
      <p:cViewPr>
        <p:scale>
          <a:sx n="59" d="100"/>
          <a:sy n="59" d="100"/>
        </p:scale>
        <p:origin x="-1588" y="-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B3827-29A7-42B8-A508-C8C35F438E7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7080B-E629-46A8-878E-1619AE34CCB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0277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1FA2E-CCDC-45FF-B12D-8A3A04EB9441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170BD-F6DA-4603-8425-CADED8A047F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0B57-C72F-4211-9D62-30E6ED270E54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FB44-7888-46F8-AA2B-C06F332708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5286375" cy="785813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92D050"/>
                </a:solidFill>
                <a:latin typeface="Century Gothic" pitchFamily="34" charset="0"/>
              </a:rPr>
              <a:t>Print</a:t>
            </a:r>
            <a:r>
              <a:rPr lang="tr-TR" b="1" dirty="0" err="1" smtClean="0">
                <a:solidFill>
                  <a:srgbClr val="FF0000"/>
                </a:solidFill>
                <a:latin typeface="Century Gothic" pitchFamily="34" charset="0"/>
              </a:rPr>
              <a:t>Optimum</a:t>
            </a:r>
            <a:endParaRPr lang="tr-TR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0" y="1643050"/>
          <a:ext cx="9144000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428892">
                <a:tc>
                  <a:txBody>
                    <a:bodyPr/>
                    <a:lstStyle/>
                    <a:p>
                      <a:pPr algn="ctr"/>
                      <a:r>
                        <a:rPr lang="tr-TR" sz="4000" baseline="0" dirty="0" smtClean="0">
                          <a:solidFill>
                            <a:srgbClr val="FF0000"/>
                          </a:solidFill>
                        </a:rPr>
                        <a:t> Maliyet Tasarrufu ve Güvenli </a:t>
                      </a:r>
                      <a:r>
                        <a:rPr lang="tr-TR" sz="4000" dirty="0" smtClean="0">
                          <a:solidFill>
                            <a:srgbClr val="FF0000"/>
                          </a:solidFill>
                        </a:rPr>
                        <a:t>Baskı </a:t>
                      </a:r>
                    </a:p>
                    <a:p>
                      <a:pPr algn="ctr"/>
                      <a:endParaRPr lang="tr-TR" sz="3600" b="1" kern="1200" dirty="0" smtClean="0">
                        <a:solidFill>
                          <a:srgbClr val="FF0000"/>
                        </a:solidFill>
                        <a:latin typeface="Century Gothic" pitchFamily="34" charset="0"/>
                        <a:ea typeface="+mj-ea"/>
                        <a:cs typeface="+mj-cs"/>
                      </a:endParaRPr>
                    </a:p>
                    <a:p>
                      <a:pPr algn="ctr"/>
                      <a:r>
                        <a:rPr lang="tr-TR" sz="4000" dirty="0" smtClean="0">
                          <a:solidFill>
                            <a:srgbClr val="FF0000"/>
                          </a:solidFill>
                        </a:rPr>
                        <a:t>Yönetim</a:t>
                      </a:r>
                      <a:r>
                        <a:rPr lang="tr-TR" sz="4000" baseline="0" dirty="0" smtClean="0">
                          <a:solidFill>
                            <a:srgbClr val="FF0000"/>
                          </a:solidFill>
                        </a:rPr>
                        <a:t> Yazılımı </a:t>
                      </a:r>
                      <a:endParaRPr lang="tr-TR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b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29520" y="5500702"/>
            <a:ext cx="1214414" cy="928670"/>
          </a:xfrm>
          <a:prstGeom prst="rect">
            <a:avLst/>
          </a:prstGeom>
        </p:spPr>
      </p:pic>
      <p:pic>
        <p:nvPicPr>
          <p:cNvPr id="6" name="Picture 5" descr="Pro_global_logo_kuc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589240"/>
            <a:ext cx="1557333" cy="939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414" y="6577607"/>
            <a:ext cx="163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www.proglobal.com.tr</a:t>
            </a:r>
            <a:endParaRPr lang="tr-T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493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ÜRÜN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chemeClr val="tx1"/>
                </a:solidFill>
              </a:rPr>
              <a:t>TEKNOLOJİSİ</a:t>
            </a:r>
            <a:endParaRPr lang="tr-TR" sz="30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-76200"/>
            <a:ext cx="3493387" cy="646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562" y="2383924"/>
            <a:ext cx="1465755" cy="105606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714620"/>
            <a:ext cx="1693028" cy="120966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286124"/>
            <a:ext cx="1530975" cy="104455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289676"/>
            <a:ext cx="1568283" cy="1143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857760"/>
            <a:ext cx="1558560" cy="1143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6480" y="1995100"/>
            <a:ext cx="3222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1-) </a:t>
            </a:r>
            <a:r>
              <a:rPr lang="en-US" sz="1200" b="1" dirty="0" err="1" smtClean="0"/>
              <a:t>Ekranda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pikseller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kare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görünümlüdür</a:t>
            </a:r>
            <a:r>
              <a:rPr lang="en-US" sz="1200" b="1" dirty="0" smtClean="0"/>
              <a:t>.</a:t>
            </a:r>
            <a:endParaRPr lang="tr-TR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6940" y="2383924"/>
            <a:ext cx="3246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2-) </a:t>
            </a:r>
            <a:r>
              <a:rPr lang="en-US" sz="1200" b="1" dirty="0" err="1" smtClean="0"/>
              <a:t>Yazıcılarda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pikseller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daire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şeklindedir</a:t>
            </a:r>
            <a:r>
              <a:rPr lang="en-US" sz="1200" b="1" dirty="0" smtClean="0"/>
              <a:t>.</a:t>
            </a:r>
            <a:endParaRPr lang="tr-TR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2857496"/>
            <a:ext cx="3461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3-) </a:t>
            </a:r>
            <a:r>
              <a:rPr lang="en-US" sz="1200" b="1" dirty="0" err="1" smtClean="0"/>
              <a:t>Yazıcıda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pikseller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basıldığında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kesişir</a:t>
            </a:r>
            <a:r>
              <a:rPr lang="en-US" sz="1200" dirty="0" smtClean="0"/>
              <a:t>.</a:t>
            </a:r>
            <a:endParaRPr lang="tr-T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3861048"/>
            <a:ext cx="307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4-) Al</a:t>
            </a:r>
            <a:r>
              <a:rPr lang="tr-TR" sz="1200" b="1" dirty="0" smtClean="0"/>
              <a:t>g</a:t>
            </a:r>
            <a:r>
              <a:rPr lang="en-US" sz="1200" b="1" dirty="0" err="1" smtClean="0"/>
              <a:t>oritma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ile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kesi</a:t>
            </a:r>
            <a:r>
              <a:rPr lang="tr-TR" sz="1200" b="1" dirty="0" smtClean="0"/>
              <a:t>ş</a:t>
            </a:r>
            <a:r>
              <a:rPr lang="en-US" sz="1200" b="1" dirty="0" smtClean="0"/>
              <a:t>en </a:t>
            </a:r>
            <a:r>
              <a:rPr lang="en-US" sz="1200" b="1" dirty="0" err="1" smtClean="0"/>
              <a:t>pikseller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silinir</a:t>
            </a:r>
            <a:r>
              <a:rPr lang="en-US" sz="1200" dirty="0" smtClean="0"/>
              <a:t>.</a:t>
            </a:r>
            <a:endParaRPr lang="tr-TR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3306" y="4500570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5-) </a:t>
            </a:r>
            <a:r>
              <a:rPr lang="en-US" sz="1200" b="1" dirty="0" err="1" smtClean="0"/>
              <a:t>Kalite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farkı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olmadan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çıktı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alınır</a:t>
            </a:r>
            <a:r>
              <a:rPr lang="en-US" sz="1200" b="1" dirty="0" smtClean="0"/>
              <a:t>.</a:t>
            </a:r>
            <a:endParaRPr lang="tr-TR" sz="1200" b="1" dirty="0"/>
          </a:p>
        </p:txBody>
      </p:sp>
      <p:sp>
        <p:nvSpPr>
          <p:cNvPr id="15" name="14 Dikdörtgen"/>
          <p:cNvSpPr/>
          <p:nvPr/>
        </p:nvSpPr>
        <p:spPr>
          <a:xfrm>
            <a:off x="4643438" y="0"/>
            <a:ext cx="35719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3600" b="1" dirty="0" err="1" smtClean="0">
                <a:solidFill>
                  <a:srgbClr val="92D050"/>
                </a:solidFill>
                <a:latin typeface="Century Gothic" pitchFamily="34" charset="0"/>
              </a:rPr>
              <a:t>Print</a:t>
            </a:r>
            <a:r>
              <a:rPr lang="tr-TR" sz="3600" b="1" dirty="0" err="1" smtClean="0">
                <a:solidFill>
                  <a:srgbClr val="FF0000"/>
                </a:solidFill>
                <a:latin typeface="Century Gothic" pitchFamily="34" charset="0"/>
              </a:rPr>
              <a:t>Optimum</a:t>
            </a:r>
            <a:endParaRPr lang="tr-TR" sz="3600" b="1" dirty="0">
              <a:solidFill>
                <a:schemeClr val="accent3"/>
              </a:solidFill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29520" y="5500702"/>
            <a:ext cx="1214414" cy="928670"/>
          </a:xfrm>
          <a:prstGeom prst="rect">
            <a:avLst/>
          </a:prstGeom>
        </p:spPr>
      </p:pic>
      <p:pic>
        <p:nvPicPr>
          <p:cNvPr id="20" name="Picture 19" descr="Pro_global_logo_kucu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5589240"/>
            <a:ext cx="1557333" cy="9398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9414" y="6577607"/>
            <a:ext cx="163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www.proglobal.com.tr</a:t>
            </a:r>
            <a:endParaRPr lang="tr-T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4936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ÜRÜN TEKNOLOJİSİ</a:t>
            </a:r>
            <a:endParaRPr lang="tr-TR" sz="3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8200" y="-76200"/>
            <a:ext cx="3493387" cy="646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dirty="0"/>
          </a:p>
        </p:txBody>
      </p:sp>
      <p:sp>
        <p:nvSpPr>
          <p:cNvPr id="9" name="Flowchart: Document 8"/>
          <p:cNvSpPr/>
          <p:nvPr/>
        </p:nvSpPr>
        <p:spPr>
          <a:xfrm>
            <a:off x="642910" y="1697958"/>
            <a:ext cx="1166774" cy="62009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Word</a:t>
            </a:r>
            <a:endParaRPr lang="en-US" dirty="0"/>
          </a:p>
        </p:txBody>
      </p:sp>
      <p:sp>
        <p:nvSpPr>
          <p:cNvPr id="10" name="Flowchart: Document 9"/>
          <p:cNvSpPr/>
          <p:nvPr/>
        </p:nvSpPr>
        <p:spPr>
          <a:xfrm>
            <a:off x="642910" y="2483776"/>
            <a:ext cx="1166774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Excel</a:t>
            </a:r>
            <a:endParaRPr lang="en-US" dirty="0"/>
          </a:p>
        </p:txBody>
      </p:sp>
      <p:sp>
        <p:nvSpPr>
          <p:cNvPr id="11" name="Flowchart: Document 10"/>
          <p:cNvSpPr/>
          <p:nvPr/>
        </p:nvSpPr>
        <p:spPr>
          <a:xfrm>
            <a:off x="642910" y="3269594"/>
            <a:ext cx="1166774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Power</a:t>
            </a:r>
          </a:p>
          <a:p>
            <a:pPr algn="ctr"/>
            <a:r>
              <a:rPr lang="tr-TR" dirty="0" smtClean="0"/>
              <a:t>Point</a:t>
            </a:r>
            <a:endParaRPr lang="en-US" dirty="0"/>
          </a:p>
        </p:txBody>
      </p:sp>
      <p:sp>
        <p:nvSpPr>
          <p:cNvPr id="12" name="Flowchart: Multidocument 11"/>
          <p:cNvSpPr/>
          <p:nvPr/>
        </p:nvSpPr>
        <p:spPr>
          <a:xfrm>
            <a:off x="642910" y="4769792"/>
            <a:ext cx="1166774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Yazıcı</a:t>
            </a:r>
            <a:r>
              <a:rPr lang="en-US" dirty="0" smtClean="0"/>
              <a:t> </a:t>
            </a:r>
            <a:r>
              <a:rPr lang="tr-TR" dirty="0" smtClean="0"/>
              <a:t>Uyg..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340768"/>
            <a:ext cx="2305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171450" indent="-171450" algn="just">
              <a:buFont typeface="Arial" pitchFamily="34" charset="0"/>
              <a:buChar char="•"/>
              <a:defRPr sz="1200"/>
            </a:lvl1pPr>
          </a:lstStyle>
          <a:p>
            <a:pPr marL="0" indent="0">
              <a:buNone/>
            </a:pPr>
            <a:r>
              <a:rPr lang="tr-TR" sz="1400" dirty="0"/>
              <a:t>Kullanıcı </a:t>
            </a:r>
            <a:r>
              <a:rPr lang="tr-TR" sz="1400" dirty="0" smtClean="0"/>
              <a:t>Uygulamaları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2786058"/>
            <a:ext cx="1219200" cy="1219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0430" y="2071678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PrintOptimum</a:t>
            </a:r>
            <a:endParaRPr lang="tr-TR" dirty="0" smtClean="0"/>
          </a:p>
          <a:p>
            <a:r>
              <a:rPr lang="tr-TR" dirty="0" smtClean="0"/>
              <a:t>Sürücü Yazılımı</a:t>
            </a:r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>
            <a:off x="1857356" y="3500438"/>
            <a:ext cx="1691288" cy="360261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Yazdırma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tr-TR" dirty="0" smtClean="0">
                <a:solidFill>
                  <a:schemeClr val="tx2"/>
                </a:solidFill>
              </a:rPr>
              <a:t>İstekleri</a:t>
            </a:r>
          </a:p>
        </p:txBody>
      </p:sp>
      <p:sp>
        <p:nvSpPr>
          <p:cNvPr id="20" name="Flowchart: Document 19"/>
          <p:cNvSpPr/>
          <p:nvPr/>
        </p:nvSpPr>
        <p:spPr>
          <a:xfrm>
            <a:off x="642910" y="3983974"/>
            <a:ext cx="1265942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AutoCad</a:t>
            </a:r>
            <a:endParaRPr lang="en-US" dirty="0"/>
          </a:p>
        </p:txBody>
      </p:sp>
      <p:sp>
        <p:nvSpPr>
          <p:cNvPr id="21" name="Flowchart: Merge 20"/>
          <p:cNvSpPr/>
          <p:nvPr/>
        </p:nvSpPr>
        <p:spPr>
          <a:xfrm>
            <a:off x="3214678" y="2714620"/>
            <a:ext cx="2472748" cy="2033373"/>
          </a:xfrm>
          <a:prstGeom prst="flowChartMer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Windows Arayüz</a:t>
            </a:r>
          </a:p>
          <a:p>
            <a:pPr algn="ctr"/>
            <a:r>
              <a:rPr lang="tr-TR" sz="1600" dirty="0" smtClean="0"/>
              <a:t>(Hooking)</a:t>
            </a:r>
            <a:endParaRPr lang="tr-TR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637" y="4242392"/>
            <a:ext cx="719074" cy="612648"/>
          </a:xfrm>
          <a:prstGeom prst="rect">
            <a:avLst/>
          </a:prstGeom>
        </p:spPr>
      </p:pic>
      <p:sp>
        <p:nvSpPr>
          <p:cNvPr id="24" name="Left-Right Arrow 23"/>
          <p:cNvSpPr/>
          <p:nvPr/>
        </p:nvSpPr>
        <p:spPr>
          <a:xfrm>
            <a:off x="5500694" y="3286124"/>
            <a:ext cx="1691288" cy="39823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Yazdırma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tr-TR" dirty="0" smtClean="0">
                <a:solidFill>
                  <a:schemeClr val="tx2"/>
                </a:solidFill>
              </a:rPr>
              <a:t>İstekleri</a:t>
            </a:r>
          </a:p>
        </p:txBody>
      </p:sp>
      <p:sp>
        <p:nvSpPr>
          <p:cNvPr id="26" name="25 Dikdörtgen"/>
          <p:cNvSpPr/>
          <p:nvPr/>
        </p:nvSpPr>
        <p:spPr>
          <a:xfrm>
            <a:off x="4643438" y="1"/>
            <a:ext cx="35719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3600" b="1" dirty="0" err="1" smtClean="0">
                <a:solidFill>
                  <a:srgbClr val="92D050"/>
                </a:solidFill>
                <a:latin typeface="Century Gothic" pitchFamily="34" charset="0"/>
              </a:rPr>
              <a:t>Print</a:t>
            </a:r>
            <a:r>
              <a:rPr lang="tr-TR" sz="3600" b="1" dirty="0" err="1" smtClean="0">
                <a:solidFill>
                  <a:srgbClr val="FF0000"/>
                </a:solidFill>
                <a:latin typeface="Century Gothic" pitchFamily="34" charset="0"/>
              </a:rPr>
              <a:t>Optimum</a:t>
            </a:r>
            <a:endParaRPr lang="tr-TR" sz="3600" b="1" dirty="0">
              <a:solidFill>
                <a:schemeClr val="accent3"/>
              </a:solidFill>
            </a:endParaRP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29520" y="5500702"/>
            <a:ext cx="1214414" cy="928670"/>
          </a:xfrm>
          <a:prstGeom prst="rect">
            <a:avLst/>
          </a:prstGeom>
        </p:spPr>
      </p:pic>
      <p:pic>
        <p:nvPicPr>
          <p:cNvPr id="27" name="Picture 26" descr="Pro_global_logo_kucu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589240"/>
            <a:ext cx="1557333" cy="9398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9414" y="6577607"/>
            <a:ext cx="163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www.proglobal.com.tr</a:t>
            </a:r>
            <a:endParaRPr lang="tr-T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0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64704"/>
            <a:ext cx="8186766" cy="1728192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tr-TR" sz="4900" b="1" dirty="0" smtClean="0">
                <a:solidFill>
                  <a:schemeClr val="tx1"/>
                </a:solidFill>
              </a:rPr>
              <a:t>	</a:t>
            </a:r>
            <a:r>
              <a:rPr lang="tr-TR" sz="4900" b="1" dirty="0" err="1" smtClean="0">
                <a:solidFill>
                  <a:schemeClr val="tx1"/>
                </a:solidFill>
              </a:rPr>
              <a:t>PrintOptimum</a:t>
            </a:r>
            <a:r>
              <a:rPr lang="tr-TR" sz="4900" b="1" dirty="0" smtClean="0">
                <a:solidFill>
                  <a:schemeClr val="tx1"/>
                </a:solidFill>
              </a:rPr>
              <a:t>, </a:t>
            </a:r>
            <a:r>
              <a:rPr lang="tr-TR" sz="4900" b="1" dirty="0" err="1" smtClean="0">
                <a:solidFill>
                  <a:schemeClr val="tx1"/>
                </a:solidFill>
              </a:rPr>
              <a:t>pixelleri</a:t>
            </a:r>
            <a:r>
              <a:rPr lang="tr-TR" sz="4900" b="1" dirty="0" smtClean="0">
                <a:solidFill>
                  <a:schemeClr val="tx1"/>
                </a:solidFill>
              </a:rPr>
              <a:t> kontrol ederek, görüntü kalitesinden herhangi bir kayıp olmaksızın yazıcılarda  harcanan mürekkep ve tonerden %50 ye varan oranda tasarruf olanak sağlar. </a:t>
            </a:r>
          </a:p>
          <a:p>
            <a:pPr algn="just">
              <a:buFont typeface="Arial" pitchFamily="34" charset="0"/>
              <a:buChar char="•"/>
            </a:pPr>
            <a:endParaRPr lang="tr-TR" sz="4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tr-TR" sz="6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ESNEK TASARRUF</a:t>
            </a:r>
            <a:endParaRPr lang="tr-TR" sz="62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4900" b="1" dirty="0" smtClean="0">
                <a:solidFill>
                  <a:schemeClr val="tx1"/>
                </a:solidFill>
              </a:rPr>
              <a:t>Kullanıcı gruplama özelliğini kullanarak; baskı işlemleri için farklı imaj işleme yöntemleri ile farklı tasarruf oranları </a:t>
            </a:r>
            <a:r>
              <a:rPr lang="en-US" sz="4900" b="1" dirty="0" err="1" smtClean="0">
                <a:solidFill>
                  <a:schemeClr val="tx1"/>
                </a:solidFill>
              </a:rPr>
              <a:t>sağlamaktadır</a:t>
            </a:r>
            <a:r>
              <a:rPr lang="tr-TR" sz="4900" b="1" dirty="0" smtClean="0">
                <a:solidFill>
                  <a:schemeClr val="tx1"/>
                </a:solidFill>
              </a:rPr>
              <a:t>.</a:t>
            </a:r>
            <a:endParaRPr lang="en-US" sz="4900" b="1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4143380"/>
            <a:ext cx="7847462" cy="1428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ÖLÇÜLEBİLİR TASARRUF</a:t>
            </a:r>
          </a:p>
          <a:p>
            <a:pPr algn="just">
              <a:buFont typeface="Arial" pitchFamily="34" charset="0"/>
              <a:buChar char="•"/>
            </a:pPr>
            <a:r>
              <a:rPr lang="tr-TR" sz="1600" b="1" dirty="0" err="1" smtClean="0">
                <a:solidFill>
                  <a:schemeClr val="tx1"/>
                </a:solidFill>
              </a:rPr>
              <a:t>PrintOptimum</a:t>
            </a:r>
            <a:r>
              <a:rPr lang="tr-TR" sz="1600" b="1" dirty="0" smtClean="0">
                <a:solidFill>
                  <a:schemeClr val="tx1"/>
                </a:solidFill>
              </a:rPr>
              <a:t> kullanıcıları</a:t>
            </a:r>
            <a:r>
              <a:rPr lang="en-US" sz="1600" b="1" dirty="0" smtClean="0">
                <a:solidFill>
                  <a:schemeClr val="tx1"/>
                </a:solidFill>
              </a:rPr>
              <a:t> ve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/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veya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yöneticileri</a:t>
            </a:r>
            <a:r>
              <a:rPr lang="tr-TR" sz="1600" b="1" dirty="0" smtClean="0">
                <a:solidFill>
                  <a:schemeClr val="tx1"/>
                </a:solidFill>
              </a:rPr>
              <a:t>, raporlama yazılımı ile her </a:t>
            </a:r>
            <a:r>
              <a:rPr lang="en-US" sz="1600" b="1" dirty="0" err="1" smtClean="0">
                <a:solidFill>
                  <a:schemeClr val="tx1"/>
                </a:solidFill>
              </a:rPr>
              <a:t>baskı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</a:rPr>
              <a:t>işlemlerinde </a:t>
            </a:r>
            <a:r>
              <a:rPr lang="tr-TR" sz="1600" b="1" dirty="0">
                <a:solidFill>
                  <a:schemeClr val="tx1"/>
                </a:solidFill>
              </a:rPr>
              <a:t>ne kadar </a:t>
            </a:r>
            <a:r>
              <a:rPr lang="tr-TR" sz="1600" b="1" dirty="0" smtClean="0">
                <a:solidFill>
                  <a:schemeClr val="tx1"/>
                </a:solidFill>
              </a:rPr>
              <a:t>tasarruf sağladıklarını , toplam baskı sayısını </a:t>
            </a:r>
            <a:r>
              <a:rPr lang="tr-TR" sz="1600" b="1" dirty="0">
                <a:solidFill>
                  <a:schemeClr val="tx1"/>
                </a:solidFill>
              </a:rPr>
              <a:t>ve </a:t>
            </a:r>
            <a:r>
              <a:rPr lang="tr-TR" sz="1600" b="1" dirty="0" smtClean="0">
                <a:solidFill>
                  <a:schemeClr val="tx1"/>
                </a:solidFill>
              </a:rPr>
              <a:t>tasarruf miktarını  ölçebilmektedir</a:t>
            </a:r>
            <a:r>
              <a:rPr lang="tr-TR" sz="1800" b="1" dirty="0" smtClean="0">
                <a:solidFill>
                  <a:schemeClr val="tx1"/>
                </a:solidFill>
              </a:rPr>
              <a:t>.</a:t>
            </a:r>
            <a:endParaRPr lang="tr-TR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2492896"/>
            <a:ext cx="3426301" cy="1656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48200" y="-76200"/>
            <a:ext cx="3493387" cy="646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4643438" y="0"/>
            <a:ext cx="35719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3600" b="1" dirty="0" err="1" smtClean="0">
                <a:solidFill>
                  <a:srgbClr val="92D050"/>
                </a:solidFill>
                <a:latin typeface="Century Gothic" pitchFamily="34" charset="0"/>
              </a:rPr>
              <a:t>Print</a:t>
            </a:r>
            <a:r>
              <a:rPr lang="tr-TR" sz="3600" b="1" dirty="0" err="1" smtClean="0">
                <a:solidFill>
                  <a:srgbClr val="FF0000"/>
                </a:solidFill>
                <a:latin typeface="Century Gothic" pitchFamily="34" charset="0"/>
              </a:rPr>
              <a:t>Optimum</a:t>
            </a:r>
            <a:endParaRPr lang="tr-TR" sz="3600" b="1" dirty="0">
              <a:solidFill>
                <a:schemeClr val="accent3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29520" y="5500702"/>
            <a:ext cx="1214414" cy="928670"/>
          </a:xfrm>
          <a:prstGeom prst="rect">
            <a:avLst/>
          </a:prstGeom>
        </p:spPr>
      </p:pic>
      <p:pic>
        <p:nvPicPr>
          <p:cNvPr id="12" name="Picture 11" descr="Pro_global_logo_kuc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589240"/>
            <a:ext cx="1557333" cy="9398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414" y="6577607"/>
            <a:ext cx="163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www.proglobal.com.tr</a:t>
            </a:r>
            <a:endParaRPr lang="tr-T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4936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Kullanıcı Yazılım Özellikleri</a:t>
            </a:r>
            <a:endParaRPr lang="tr-TR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714488"/>
            <a:ext cx="7419470" cy="4786346"/>
          </a:xfrm>
        </p:spPr>
        <p:txBody>
          <a:bodyPr>
            <a:noAutofit/>
          </a:bodyPr>
          <a:lstStyle/>
          <a:p>
            <a:pPr>
              <a:buSzPct val="100000"/>
            </a:pPr>
            <a:endParaRPr lang="tr-TR" sz="1600" b="1" dirty="0" smtClean="0">
              <a:solidFill>
                <a:schemeClr val="tx1"/>
              </a:solidFill>
            </a:endParaRP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% 50 ye varan </a:t>
            </a:r>
            <a:r>
              <a:rPr lang="tr-TR" sz="1600" b="1" dirty="0" err="1" smtClean="0">
                <a:solidFill>
                  <a:schemeClr val="tx1"/>
                </a:solidFill>
              </a:rPr>
              <a:t>Laser</a:t>
            </a:r>
            <a:r>
              <a:rPr lang="tr-TR" sz="1600" b="1" dirty="0" smtClean="0">
                <a:solidFill>
                  <a:schemeClr val="tx1"/>
                </a:solidFill>
              </a:rPr>
              <a:t> ve </a:t>
            </a:r>
            <a:r>
              <a:rPr lang="tr-TR" sz="1600" b="1" dirty="0" err="1" smtClean="0">
                <a:solidFill>
                  <a:schemeClr val="tx1"/>
                </a:solidFill>
              </a:rPr>
              <a:t>Deskjet</a:t>
            </a:r>
            <a:r>
              <a:rPr lang="tr-TR" sz="1600" b="1" dirty="0" smtClean="0">
                <a:solidFill>
                  <a:schemeClr val="tx1"/>
                </a:solidFill>
              </a:rPr>
              <a:t> Yazıcılarda </a:t>
            </a:r>
            <a:r>
              <a:rPr lang="en-US" sz="1600" b="1" dirty="0" smtClean="0">
                <a:solidFill>
                  <a:schemeClr val="tx1"/>
                </a:solidFill>
              </a:rPr>
              <a:t>T</a:t>
            </a:r>
            <a:r>
              <a:rPr lang="tr-TR" sz="1600" b="1" dirty="0" smtClean="0">
                <a:solidFill>
                  <a:schemeClr val="tx1"/>
                </a:solidFill>
              </a:rPr>
              <a:t>oner </a:t>
            </a:r>
            <a:r>
              <a:rPr lang="tr-TR" sz="1600" b="1" dirty="0">
                <a:solidFill>
                  <a:schemeClr val="tx1"/>
                </a:solidFill>
              </a:rPr>
              <a:t>ve </a:t>
            </a:r>
            <a:r>
              <a:rPr lang="tr-TR" sz="1600" b="1" dirty="0" smtClean="0">
                <a:solidFill>
                  <a:schemeClr val="tx1"/>
                </a:solidFill>
              </a:rPr>
              <a:t>Mürekkep Tasarrufu 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Genel Baskı Tasarruf oranı  belirlenme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Yazı, Grafik ve Resim imajlarında farklı tasarruf oranları  tanımlama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Mevcut tanımlı yazıcıların otomatik algılanması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Marka bağımsız tüm Yazıcı ve tüm Fontların  desteği 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Baskı  istatistik ve tasarruf oranlarının raporlanması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Yazılım  Windows işletim sistemli bilgisayarları destekler</a:t>
            </a:r>
          </a:p>
          <a:p>
            <a:pPr>
              <a:buSzPct val="100000"/>
            </a:pPr>
            <a:endParaRPr lang="tr-TR" sz="1600" dirty="0" smtClean="0"/>
          </a:p>
          <a:p>
            <a:pPr>
              <a:buSzPct val="100000"/>
            </a:pP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48200" y="-76200"/>
            <a:ext cx="3493387" cy="646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4643438" y="0"/>
            <a:ext cx="35719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3600" b="1" dirty="0" err="1" smtClean="0">
                <a:solidFill>
                  <a:srgbClr val="92D050"/>
                </a:solidFill>
                <a:latin typeface="Century Gothic" pitchFamily="34" charset="0"/>
              </a:rPr>
              <a:t>Print</a:t>
            </a:r>
            <a:r>
              <a:rPr lang="tr-TR" sz="3600" b="1" dirty="0" err="1" smtClean="0">
                <a:solidFill>
                  <a:srgbClr val="FF0000"/>
                </a:solidFill>
                <a:latin typeface="Century Gothic" pitchFamily="34" charset="0"/>
              </a:rPr>
              <a:t>Optimum</a:t>
            </a:r>
            <a:endParaRPr lang="tr-TR" sz="3600" b="1" dirty="0">
              <a:solidFill>
                <a:schemeClr val="accent3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29520" y="5500702"/>
            <a:ext cx="1214414" cy="928670"/>
          </a:xfrm>
          <a:prstGeom prst="rect">
            <a:avLst/>
          </a:prstGeom>
        </p:spPr>
      </p:pic>
      <p:pic>
        <p:nvPicPr>
          <p:cNvPr id="13" name="Picture 12" descr="Pro_global_logo_kuc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589240"/>
            <a:ext cx="1557333" cy="9398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414" y="6577607"/>
            <a:ext cx="163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www.proglobal.com.tr</a:t>
            </a:r>
            <a:endParaRPr lang="tr-T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9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4936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Yönetim Yazılımının Özellikleri</a:t>
            </a:r>
            <a:endParaRPr lang="tr-TR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28736"/>
            <a:ext cx="6957532" cy="4071966"/>
          </a:xfrm>
        </p:spPr>
        <p:txBody>
          <a:bodyPr>
            <a:normAutofit/>
          </a:bodyPr>
          <a:lstStyle/>
          <a:p>
            <a:pPr>
              <a:buSzPct val="100000"/>
            </a:pPr>
            <a:endParaRPr lang="tr-TR" sz="1600" b="1" dirty="0" smtClean="0">
              <a:solidFill>
                <a:schemeClr val="tx1"/>
              </a:solidFill>
            </a:endParaRP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Kullanıcı  rollerine  göre  farklı  program  imajlarının oluşturulması ve yaygınlaştırılması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Tanımlı kullanıcı guruplarında farklı  tasarruf oranları belirleme 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Doküman tipine göre farklı tasarruf oranları belirleme (</a:t>
            </a:r>
            <a:r>
              <a:rPr lang="tr-TR" sz="1600" b="1" dirty="0" err="1" smtClean="0">
                <a:solidFill>
                  <a:schemeClr val="tx1"/>
                </a:solidFill>
              </a:rPr>
              <a:t>xls</a:t>
            </a:r>
            <a:r>
              <a:rPr lang="tr-TR" sz="1600" b="1" dirty="0" smtClean="0">
                <a:solidFill>
                  <a:schemeClr val="tx1"/>
                </a:solidFill>
              </a:rPr>
              <a:t>,</a:t>
            </a:r>
            <a:r>
              <a:rPr lang="tr-TR" sz="1600" b="1" dirty="0" err="1" smtClean="0">
                <a:solidFill>
                  <a:schemeClr val="tx1"/>
                </a:solidFill>
              </a:rPr>
              <a:t>word</a:t>
            </a:r>
            <a:r>
              <a:rPr lang="tr-TR" sz="1600" b="1" dirty="0" smtClean="0">
                <a:solidFill>
                  <a:schemeClr val="tx1"/>
                </a:solidFill>
              </a:rPr>
              <a:t>,</a:t>
            </a:r>
            <a:r>
              <a:rPr lang="tr-TR" sz="1600" b="1" dirty="0" err="1" smtClean="0">
                <a:solidFill>
                  <a:schemeClr val="tx1"/>
                </a:solidFill>
              </a:rPr>
              <a:t>text</a:t>
            </a:r>
            <a:r>
              <a:rPr lang="tr-TR" sz="1600" b="1" dirty="0" smtClean="0">
                <a:solidFill>
                  <a:schemeClr val="tx1"/>
                </a:solidFill>
              </a:rPr>
              <a:t>)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Kullanıcı veya Yazıcı bazlı baskı adet  ve  tasarruf  miktarının  ölçülmesi ve raporlanması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Kullanıcı </a:t>
            </a:r>
            <a:r>
              <a:rPr lang="tr-TR" sz="1600" b="1" dirty="0">
                <a:solidFill>
                  <a:schemeClr val="tx1"/>
                </a:solidFill>
              </a:rPr>
              <a:t>alışkanlıkları </a:t>
            </a:r>
            <a:r>
              <a:rPr lang="tr-TR" sz="1600" b="1" dirty="0" smtClean="0">
                <a:solidFill>
                  <a:schemeClr val="tx1"/>
                </a:solidFill>
              </a:rPr>
              <a:t>istatistikleri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Renkli  sayfa baskı adet ve renk  kullanım  oranları  raporları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Departman ve Kullanıcı bazlı maliyet analizi ve raporlanması</a:t>
            </a:r>
          </a:p>
          <a:p>
            <a:pPr>
              <a:buSzPct val="100000"/>
            </a:pPr>
            <a:r>
              <a:rPr lang="tr-TR" sz="1600" b="1" dirty="0" smtClean="0">
                <a:solidFill>
                  <a:schemeClr val="tx1"/>
                </a:solidFill>
              </a:rPr>
              <a:t>Birden fazla sayfanın tek sayfada veya  çift taraflı basabilme</a:t>
            </a:r>
          </a:p>
          <a:p>
            <a:pPr>
              <a:buSzPct val="100000"/>
              <a:buNone/>
            </a:pPr>
            <a:endParaRPr lang="tr-TR" sz="2000" b="1" dirty="0" smtClean="0">
              <a:solidFill>
                <a:schemeClr val="tx1"/>
              </a:solidFill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tr-TR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-76200"/>
            <a:ext cx="3493387" cy="646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4572000" y="0"/>
            <a:ext cx="36433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3600" b="1" dirty="0" err="1" smtClean="0">
                <a:solidFill>
                  <a:srgbClr val="92D050"/>
                </a:solidFill>
                <a:latin typeface="Century Gothic" pitchFamily="34" charset="0"/>
              </a:rPr>
              <a:t>Print</a:t>
            </a:r>
            <a:r>
              <a:rPr lang="tr-TR" sz="3600" b="1" dirty="0" err="1" smtClean="0">
                <a:solidFill>
                  <a:srgbClr val="FF0000"/>
                </a:solidFill>
                <a:latin typeface="Century Gothic" pitchFamily="34" charset="0"/>
              </a:rPr>
              <a:t>Optimum</a:t>
            </a:r>
            <a:endParaRPr lang="tr-TR" sz="3600" b="1" dirty="0">
              <a:solidFill>
                <a:schemeClr val="accent3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29520" y="5500702"/>
            <a:ext cx="1214414" cy="928670"/>
          </a:xfrm>
          <a:prstGeom prst="rect">
            <a:avLst/>
          </a:prstGeom>
        </p:spPr>
      </p:pic>
      <p:pic>
        <p:nvPicPr>
          <p:cNvPr id="11" name="Picture 10" descr="Pro_global_logo_kuc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589240"/>
            <a:ext cx="1557333" cy="939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414" y="6577607"/>
            <a:ext cx="163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www.proglobal.com.tr</a:t>
            </a:r>
            <a:endParaRPr lang="tr-T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2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0100" y="692696"/>
            <a:ext cx="7024744" cy="928694"/>
          </a:xfrm>
        </p:spPr>
        <p:txBody>
          <a:bodyPr anchor="b" anchorCtr="0">
            <a:normAutofit fontScale="90000"/>
          </a:bodyPr>
          <a:lstStyle/>
          <a:p>
            <a:r>
              <a:rPr lang="tr-TR" sz="3300" b="1" dirty="0" smtClean="0">
                <a:solidFill>
                  <a:srgbClr val="FF0000"/>
                </a:solidFill>
              </a:rPr>
              <a:t>Güvenli</a:t>
            </a:r>
            <a:r>
              <a:rPr lang="tr-TR" sz="3200" b="1" dirty="0" smtClean="0">
                <a:solidFill>
                  <a:srgbClr val="FF0000"/>
                </a:solidFill>
              </a:rPr>
              <a:t> Baskı Özellikleri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endParaRPr lang="tr-TR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64200"/>
            <a:ext cx="6777317" cy="4786346"/>
          </a:xfrm>
        </p:spPr>
        <p:txBody>
          <a:bodyPr anchor="ctr" anchorCtr="0">
            <a:noAutofit/>
          </a:bodyPr>
          <a:lstStyle/>
          <a:p>
            <a:endParaRPr lang="tr-TR" sz="1800" dirty="0" smtClean="0"/>
          </a:p>
          <a:p>
            <a:pPr lvl="0"/>
            <a:endParaRPr lang="tr-TR" sz="1600" dirty="0" smtClean="0"/>
          </a:p>
          <a:p>
            <a:pPr lvl="0"/>
            <a:r>
              <a:rPr lang="tr-TR" sz="1600" b="1" dirty="0" smtClean="0">
                <a:solidFill>
                  <a:schemeClr val="tx1"/>
                </a:solidFill>
              </a:rPr>
              <a:t>Aşağıdaki başlıklar  bazında raporlama ve istatistikler </a:t>
            </a:r>
          </a:p>
          <a:p>
            <a:pPr lvl="4">
              <a:buNone/>
            </a:pPr>
            <a:r>
              <a:rPr lang="tr-TR" b="1" dirty="0" smtClean="0">
                <a:solidFill>
                  <a:schemeClr val="tx1"/>
                </a:solidFill>
              </a:rPr>
              <a:t>Cihaz Adı</a:t>
            </a:r>
          </a:p>
          <a:p>
            <a:pPr lvl="4">
              <a:buNone/>
            </a:pPr>
            <a:r>
              <a:rPr lang="tr-TR" b="1" dirty="0" smtClean="0">
                <a:solidFill>
                  <a:schemeClr val="tx1"/>
                </a:solidFill>
              </a:rPr>
              <a:t>Kullanıcı Kodu</a:t>
            </a:r>
          </a:p>
          <a:p>
            <a:pPr lvl="4">
              <a:buNone/>
            </a:pPr>
            <a:r>
              <a:rPr lang="tr-TR" b="1" dirty="0" smtClean="0">
                <a:solidFill>
                  <a:schemeClr val="tx1"/>
                </a:solidFill>
              </a:rPr>
              <a:t>IP Adresi</a:t>
            </a:r>
          </a:p>
          <a:p>
            <a:pPr lvl="4">
              <a:buNone/>
            </a:pPr>
            <a:r>
              <a:rPr lang="tr-TR" b="1" dirty="0" smtClean="0">
                <a:solidFill>
                  <a:schemeClr val="tx1"/>
                </a:solidFill>
              </a:rPr>
              <a:t>Yazıcı Adı</a:t>
            </a:r>
          </a:p>
          <a:p>
            <a:pPr lvl="4">
              <a:buNone/>
            </a:pPr>
            <a:r>
              <a:rPr lang="tr-TR" b="1" dirty="0" smtClean="0">
                <a:solidFill>
                  <a:schemeClr val="tx1"/>
                </a:solidFill>
              </a:rPr>
              <a:t>Doküman Adı</a:t>
            </a:r>
          </a:p>
          <a:p>
            <a:pPr lvl="4">
              <a:buNone/>
            </a:pPr>
            <a:r>
              <a:rPr lang="tr-TR" b="1" dirty="0" smtClean="0">
                <a:solidFill>
                  <a:schemeClr val="tx1"/>
                </a:solidFill>
              </a:rPr>
              <a:t>Baskı zamanı</a:t>
            </a:r>
          </a:p>
          <a:p>
            <a:pPr lvl="4">
              <a:buNone/>
            </a:pPr>
            <a:endParaRPr lang="tr-TR" sz="1400" b="1" dirty="0" smtClean="0">
              <a:solidFill>
                <a:schemeClr val="tx1"/>
              </a:solidFill>
            </a:endParaRPr>
          </a:p>
          <a:p>
            <a:r>
              <a:rPr lang="tr-TR" sz="1600" b="1" dirty="0" smtClean="0">
                <a:solidFill>
                  <a:schemeClr val="tx1"/>
                </a:solidFill>
              </a:rPr>
              <a:t>Organizasyon, Birim, Kullanıcı bazlı yönetim ve raporlama</a:t>
            </a:r>
          </a:p>
          <a:p>
            <a:r>
              <a:rPr lang="tr-TR" sz="1600" b="1" dirty="0" smtClean="0">
                <a:solidFill>
                  <a:schemeClr val="tx1"/>
                </a:solidFill>
              </a:rPr>
              <a:t>Doküman tipine göre basım engelleyebilme.</a:t>
            </a:r>
          </a:p>
          <a:p>
            <a:r>
              <a:rPr lang="tr-TR" sz="1600" b="1" dirty="0" smtClean="0">
                <a:solidFill>
                  <a:schemeClr val="tx1"/>
                </a:solidFill>
              </a:rPr>
              <a:t>Renkli basım engelleyebilme veya  Gri  Basım</a:t>
            </a:r>
          </a:p>
          <a:p>
            <a:r>
              <a:rPr lang="tr-TR" sz="1600" b="1" dirty="0" smtClean="0">
                <a:solidFill>
                  <a:schemeClr val="tx1"/>
                </a:solidFill>
              </a:rPr>
              <a:t>Sayfa üzerinde Kare Kod veya </a:t>
            </a:r>
            <a:r>
              <a:rPr lang="tr-TR" sz="1600" b="1" dirty="0" err="1" smtClean="0">
                <a:solidFill>
                  <a:schemeClr val="tx1"/>
                </a:solidFill>
              </a:rPr>
              <a:t>Barkod</a:t>
            </a:r>
            <a:r>
              <a:rPr lang="tr-TR" sz="1600" b="1" dirty="0" smtClean="0">
                <a:solidFill>
                  <a:schemeClr val="tx1"/>
                </a:solidFill>
              </a:rPr>
              <a:t> desteği</a:t>
            </a:r>
          </a:p>
          <a:p>
            <a:r>
              <a:rPr lang="tr-TR" sz="1600" b="1" dirty="0" smtClean="0">
                <a:solidFill>
                  <a:schemeClr val="tx1"/>
                </a:solidFill>
              </a:rPr>
              <a:t>Sayfa sayısı kısıtlama</a:t>
            </a:r>
          </a:p>
          <a:p>
            <a:r>
              <a:rPr lang="tr-TR" sz="1600" b="1" dirty="0" smtClean="0">
                <a:solidFill>
                  <a:schemeClr val="tx1"/>
                </a:solidFill>
              </a:rPr>
              <a:t>Harita bazlı kontrol</a:t>
            </a:r>
          </a:p>
          <a:p>
            <a:endParaRPr lang="tr-TR" sz="1800" dirty="0" smtClean="0"/>
          </a:p>
          <a:p>
            <a:pPr lvl="0">
              <a:buNone/>
            </a:pPr>
            <a:endParaRPr lang="en-US" sz="2000" dirty="0"/>
          </a:p>
          <a:p>
            <a:pPr>
              <a:buSzPct val="100000"/>
              <a:buFont typeface="Arial" pitchFamily="34" charset="0"/>
              <a:buChar char="•"/>
            </a:pPr>
            <a:endParaRPr lang="tr-TR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-76200"/>
            <a:ext cx="3493387" cy="646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4572000" y="0"/>
            <a:ext cx="36433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3600" b="1" dirty="0" err="1" smtClean="0">
                <a:solidFill>
                  <a:schemeClr val="accent3"/>
                </a:solidFill>
              </a:rPr>
              <a:t>Print</a:t>
            </a:r>
            <a:r>
              <a:rPr lang="tr-TR" sz="3600" b="1" dirty="0" err="1" smtClean="0">
                <a:solidFill>
                  <a:srgbClr val="FF0000"/>
                </a:solidFill>
              </a:rPr>
              <a:t>Optimum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29520" y="5500702"/>
            <a:ext cx="1214414" cy="928670"/>
          </a:xfrm>
          <a:prstGeom prst="rect">
            <a:avLst/>
          </a:prstGeom>
        </p:spPr>
      </p:pic>
      <p:pic>
        <p:nvPicPr>
          <p:cNvPr id="11" name="Picture 10" descr="Pro_global_logo_kuc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589240"/>
            <a:ext cx="1557333" cy="939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414" y="6577607"/>
            <a:ext cx="163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www.proglobal.com.tr</a:t>
            </a:r>
            <a:endParaRPr lang="tr-T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2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299</Words>
  <Application>Microsoft Office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PrintOptimum</vt:lpstr>
      <vt:lpstr>ÜRÜN TEKNOLOJİSİ</vt:lpstr>
      <vt:lpstr>ÜRÜN TEKNOLOJİSİ</vt:lpstr>
      <vt:lpstr>Slide 4</vt:lpstr>
      <vt:lpstr>Kullanıcı Yazılım Özellikleri</vt:lpstr>
      <vt:lpstr>Yönetim Yazılımının Özellikleri</vt:lpstr>
      <vt:lpstr>Güvenli Baskı Özellikleri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PrintOptimum</dc:title>
  <dc:creator>User</dc:creator>
  <cp:lastModifiedBy>ilker</cp:lastModifiedBy>
  <cp:revision>67</cp:revision>
  <dcterms:created xsi:type="dcterms:W3CDTF">2014-06-23T11:58:11Z</dcterms:created>
  <dcterms:modified xsi:type="dcterms:W3CDTF">2016-10-25T21:36:22Z</dcterms:modified>
</cp:coreProperties>
</file>